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76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6" r:id="rId3"/>
    <p:sldId id="258" r:id="rId4"/>
    <p:sldId id="257" r:id="rId5"/>
    <p:sldId id="259" r:id="rId6"/>
    <p:sldId id="260" r:id="rId7"/>
    <p:sldId id="281" r:id="rId8"/>
    <p:sldId id="282" r:id="rId9"/>
    <p:sldId id="261" r:id="rId10"/>
    <p:sldId id="280" r:id="rId11"/>
    <p:sldId id="264" r:id="rId12"/>
    <p:sldId id="274" r:id="rId13"/>
    <p:sldId id="295" r:id="rId14"/>
    <p:sldId id="283" r:id="rId15"/>
    <p:sldId id="287" r:id="rId16"/>
    <p:sldId id="296" r:id="rId17"/>
    <p:sldId id="289" r:id="rId18"/>
    <p:sldId id="292" r:id="rId19"/>
    <p:sldId id="297" r:id="rId20"/>
    <p:sldId id="288" r:id="rId21"/>
    <p:sldId id="293" r:id="rId22"/>
    <p:sldId id="284" r:id="rId23"/>
    <p:sldId id="294" r:id="rId24"/>
    <p:sldId id="291" r:id="rId25"/>
    <p:sldId id="298" r:id="rId26"/>
    <p:sldId id="290" r:id="rId27"/>
    <p:sldId id="265" r:id="rId28"/>
    <p:sldId id="272" r:id="rId29"/>
    <p:sldId id="266" r:id="rId30"/>
    <p:sldId id="276" r:id="rId31"/>
    <p:sldId id="299" r:id="rId32"/>
    <p:sldId id="279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680" userDrawn="1">
          <p15:clr>
            <a:srgbClr val="A4A3A4"/>
          </p15:clr>
        </p15:guide>
        <p15:guide id="4" pos="816" userDrawn="1">
          <p15:clr>
            <a:srgbClr val="A4A3A4"/>
          </p15:clr>
        </p15:guide>
        <p15:guide id="5" pos="6864" userDrawn="1">
          <p15:clr>
            <a:srgbClr val="A4A3A4"/>
          </p15:clr>
        </p15:guide>
        <p15:guide id="6" orient="horz" pos="1117" userDrawn="1">
          <p15:clr>
            <a:srgbClr val="A4A3A4"/>
          </p15:clr>
        </p15:guide>
        <p15:guide id="7" orient="horz" pos="4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66A"/>
    <a:srgbClr val="8F6529"/>
    <a:srgbClr val="0056BD"/>
    <a:srgbClr val="AFD3FF"/>
    <a:srgbClr val="D9D9D9"/>
    <a:srgbClr val="CCCCCC"/>
    <a:srgbClr val="FFFFFF"/>
    <a:srgbClr val="F8F8F8"/>
    <a:srgbClr val="BBBBBB"/>
    <a:srgbClr val="145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1" autoAdjust="0"/>
    <p:restoredTop sz="88137" autoAdjust="0"/>
  </p:normalViewPr>
  <p:slideViewPr>
    <p:cSldViewPr snapToObjects="1">
      <p:cViewPr varScale="1">
        <p:scale>
          <a:sx n="95" d="100"/>
          <a:sy n="95" d="100"/>
        </p:scale>
        <p:origin x="824" y="168"/>
      </p:cViewPr>
      <p:guideLst>
        <p:guide pos="7680"/>
        <p:guide pos="816"/>
        <p:guide pos="6864"/>
        <p:guide orient="horz" pos="1117"/>
        <p:guide orient="horz" pos="4042"/>
      </p:guideLst>
    </p:cSldViewPr>
  </p:slideViewPr>
  <p:outlineViewPr>
    <p:cViewPr>
      <p:scale>
        <a:sx n="33" d="100"/>
        <a:sy n="33" d="100"/>
      </p:scale>
      <p:origin x="0" y="-1344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Qualtrics/SAP**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12961610103869553"/>
                </c:manualLayout>
              </c:layout>
              <c:numFmt formatCode="&quot;$&quot;\X\X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75796016380248177"/>
                      <c:h val="0.171830636812517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213-5B43-9A47-21ACFFFC3017}"/>
                </c:ext>
              </c:extLst>
            </c:dLbl>
            <c:numFmt formatCode="&quot;$&quot;\X\X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6630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3-5B43-9A47-21ACFFFC30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Qzzr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9.1499692966558049E-3"/>
                </c:manualLayout>
              </c:layout>
              <c:numFmt formatCode="&quot;$&quot;\X\X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71804878695948282"/>
                      <c:h val="9.40808238746222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E213-5B43-9A47-21ACFFFC3017}"/>
                </c:ext>
              </c:extLst>
            </c:dLbl>
            <c:numFmt formatCode="&quot;$&quot;\X\X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13-5B43-9A47-21ACFFFC30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BYU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949826356048974E-3"/>
                </c:manualLayout>
              </c:layout>
              <c:numFmt formatCode="&quot;$&quot;\X\X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58947002998328368"/>
                      <c:h val="9.40808238746222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E213-5B43-9A47-21ACFFFC3017}"/>
                </c:ext>
              </c:extLst>
            </c:dLbl>
            <c:numFmt formatCode="&quot;$&quot;\X\X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1472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13-5B43-9A47-21ACFFFC30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Woods Cross*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7.020422242466573E-3"/>
                  <c:y val="-4.943308301643815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65EC0EB-B015-DC48-95BA-D5237D78E669}" type="SERIESNAME">
                      <a:rPr lang="en-US" smtClean="0"/>
                      <a:pPr>
                        <a:defRPr>
                          <a:solidFill>
                            <a:schemeClr val="tx2">
                              <a:lumMod val="75000"/>
                            </a:schemeClr>
                          </a:solidFill>
                        </a:defRPr>
                      </a:pPr>
                      <a:t>[SERIES NAME]</a:t>
                    </a:fld>
                    <a:endParaRPr lang="en-US" dirty="0"/>
                  </a:p>
                  <a:p>
                    <a:pPr>
                      <a:defRPr>
                        <a:solidFill>
                          <a:schemeClr val="tx2">
                            <a:lumMod val="75000"/>
                          </a:schemeClr>
                        </a:solidFill>
                      </a:defRPr>
                    </a:pPr>
                    <a:r>
                      <a:rPr lang="en-US" dirty="0"/>
                      <a:t>$XX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78604185277234817"/>
                      <c:h val="0.133961625944745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213-5B43-9A47-21ACFFFC30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Sheet1!$E$2</c:f>
              <c:numCache>
                <c:formatCode>_("$"* #,##0_);_("$"* \(#,##0\);_("$"* "-"??_);_(@_)</c:formatCode>
                <c:ptCount val="1"/>
                <c:pt idx="0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13-5B43-9A47-21ACFFFC3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100"/>
        <c:axId val="1214273888"/>
        <c:axId val="1214275664"/>
      </c:barChart>
      <c:catAx>
        <c:axId val="121427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275664"/>
        <c:crosses val="autoZero"/>
        <c:auto val="1"/>
        <c:lblAlgn val="ctr"/>
        <c:lblOffset val="100"/>
        <c:noMultiLvlLbl val="0"/>
      </c:catAx>
      <c:valAx>
        <c:axId val="1214275664"/>
        <c:scaling>
          <c:orientation val="minMax"/>
          <c:max val="12000"/>
        </c:scaling>
        <c:delete val="1"/>
        <c:axPos val="l"/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121427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Home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1382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3-5B43-9A47-21ACFFFC30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Shopping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708.81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13-5B43-9A47-21ACFFFC30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Gifts/Donations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819.75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13-5B43-9A47-21ACFFFC30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Food and Drink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Sheet1!$E$2</c:f>
              <c:numCache>
                <c:formatCode>_("$"* #,##0_);_("$"* \(#,##0\);_("$"* "-"??_);_(@_)</c:formatCode>
                <c:ptCount val="1"/>
                <c:pt idx="0">
                  <c:v>1176.96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13-5B43-9A47-21ACFFFC30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Education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Sheet1!$F$2</c:f>
              <c:numCache>
                <c:formatCode>_("$"* #,##0_);_("$"* \(#,##0\);_("$"* "-"??_);_(@_)</c:formatCode>
                <c:ptCount val="1"/>
                <c:pt idx="0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0-714E-9124-348F9EA0D21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Auto and Transportation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Sheet1!$G$2</c:f>
              <c:numCache>
                <c:formatCode>_("$"* #,##0_);_("$"* \(#,##0\);_("$"* "-"??_);_(@_)</c:formatCode>
                <c:ptCount val="1"/>
                <c:pt idx="0">
                  <c:v>309.76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C0-714E-9124-348F9EA0D21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Bills and Utilities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Sheet1!$H$2</c:f>
              <c:numCache>
                <c:formatCode>_("$"* #,##0_);_("$"* \(#,##0\);_("$"* "-"??_);_(@_)</c:formatCode>
                <c:ptCount val="1"/>
                <c:pt idx="0">
                  <c:v>235.94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C0-714E-9124-348F9EA0D21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Sheet1!$I$2</c:f>
              <c:numCache>
                <c:formatCode>_("$"* #,##0_);_("$"* \(#,##0\);_("$"* "-"??_);_(@_)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C0-714E-9124-348F9EA0D21F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Travel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Sheet1!$J$2</c:f>
              <c:numCache>
                <c:formatCode>_("$"* #,##0_);_("$"* \(#,##0\);_("$"* "-"??_);_(@_)</c:formatCode>
                <c:ptCount val="1"/>
                <c:pt idx="0">
                  <c:v>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C0-714E-9124-348F9EA0D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100"/>
        <c:axId val="1214273888"/>
        <c:axId val="1214275664"/>
      </c:barChart>
      <c:catAx>
        <c:axId val="121427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275664"/>
        <c:crosses val="autoZero"/>
        <c:auto val="1"/>
        <c:lblAlgn val="ctr"/>
        <c:lblOffset val="100"/>
        <c:noMultiLvlLbl val="0"/>
      </c:catAx>
      <c:valAx>
        <c:axId val="1214275664"/>
        <c:scaling>
          <c:orientation val="minMax"/>
          <c:max val="12000"/>
        </c:scaling>
        <c:delete val="1"/>
        <c:axPos val="l"/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121427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Spending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7AC-6C47-B7F8-5B3641DB16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AC-6C47-B7F8-5B3641DB169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AC-6C47-B7F8-5B3641DB169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AC-6C47-B7F8-5B3641DB169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7AC-6C47-B7F8-5B3641DB169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AC-6C47-B7F8-5B3641DB169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7AC-6C47-B7F8-5B3641DB1694}"/>
              </c:ext>
            </c:extLst>
          </c:dPt>
          <c:dLbls>
            <c:numFmt formatCode="&quot;$&quot;\X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Home</c:v>
                </c:pt>
                <c:pt idx="1">
                  <c:v>Shopping</c:v>
                </c:pt>
                <c:pt idx="2">
                  <c:v>Tithing</c:v>
                </c:pt>
                <c:pt idx="3">
                  <c:v>Food</c:v>
                </c:pt>
                <c:pt idx="4">
                  <c:v>Education</c:v>
                </c:pt>
                <c:pt idx="5">
                  <c:v>Auto and Gas</c:v>
                </c:pt>
                <c:pt idx="6">
                  <c:v>Utilities</c:v>
                </c:pt>
                <c:pt idx="7">
                  <c:v>Other</c:v>
                </c:pt>
                <c:pt idx="8">
                  <c:v>Travel</c:v>
                </c:pt>
              </c:strCache>
            </c:strRef>
          </c:cat>
          <c:val>
            <c:numRef>
              <c:f>Sheet1!$B$2:$B$10</c:f>
              <c:numCache>
                <c:formatCode>_("$"* #,##0_);_("$"* \(#,##0\);_("$"* "-"??_);_(@_)</c:formatCode>
                <c:ptCount val="9"/>
                <c:pt idx="0">
                  <c:v>1382</c:v>
                </c:pt>
                <c:pt idx="1">
                  <c:v>708.81</c:v>
                </c:pt>
                <c:pt idx="2">
                  <c:v>819.75</c:v>
                </c:pt>
                <c:pt idx="3">
                  <c:v>1176.96</c:v>
                </c:pt>
                <c:pt idx="4">
                  <c:v>500</c:v>
                </c:pt>
                <c:pt idx="5">
                  <c:v>309.76</c:v>
                </c:pt>
                <c:pt idx="6">
                  <c:v>236</c:v>
                </c:pt>
                <c:pt idx="7">
                  <c:v>60</c:v>
                </c:pt>
                <c:pt idx="8">
                  <c:v>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3-5B43-9A47-21ACFFFC3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axId val="1214273888"/>
        <c:axId val="1214275664"/>
      </c:barChart>
      <c:catAx>
        <c:axId val="121427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275664"/>
        <c:crosses val="autoZero"/>
        <c:auto val="1"/>
        <c:lblAlgn val="ctr"/>
        <c:lblOffset val="100"/>
        <c:noMultiLvlLbl val="0"/>
      </c:catAx>
      <c:valAx>
        <c:axId val="1214275664"/>
        <c:scaling>
          <c:orientation val="minMax"/>
          <c:max val="12000"/>
        </c:scaling>
        <c:delete val="1"/>
        <c:axPos val="l"/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121427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Cabinet Doors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-5252.78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3-5B43-9A47-21ACFFFC30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Cabinets (IKEA)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-2798.21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13-5B43-9A47-21ACFFFC30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Appliances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-800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13-5B43-9A47-21ACFFFC30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Home Depot 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2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Spending</c:v>
                </c:pt>
              </c:strCache>
            </c:strRef>
          </c:cat>
          <c:val>
            <c:numRef>
              <c:f>Sheet1!$E$2</c:f>
              <c:numCache>
                <c:formatCode>_("$"* #,##0_);_("$"* \(#,##0\);_("$"* "-"??_);_(@_)</c:formatCode>
                <c:ptCount val="1"/>
                <c:pt idx="0">
                  <c:v>-353.33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13-5B43-9A47-21ACFFFC3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100"/>
        <c:axId val="1214273888"/>
        <c:axId val="1214275664"/>
      </c:barChart>
      <c:catAx>
        <c:axId val="121427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solidFill>
            <a:schemeClr val="bg2"/>
          </a:solidFill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4275664"/>
        <c:crosses val="autoZero"/>
        <c:auto val="1"/>
        <c:lblAlgn val="ctr"/>
        <c:lblOffset val="100"/>
        <c:noMultiLvlLbl val="0"/>
      </c:catAx>
      <c:valAx>
        <c:axId val="1214275664"/>
        <c:scaling>
          <c:orientation val="minMax"/>
          <c:max val="12000"/>
          <c:min val="-12000"/>
        </c:scaling>
        <c:delete val="1"/>
        <c:axPos val="l"/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121427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0DB9D-8536-654A-936B-4C4EC4233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7AF7E-1FE2-F140-8E54-7F13048705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0B166-B96F-EE47-9501-37B4AB134360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1E391-0CC3-984B-BADC-3F172DAE7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F6583-E180-2747-A1B1-5A1532667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B0FC-F5C7-4E4E-B46D-C2684C3E3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88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MacTeX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2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Open a </a:t>
            </a:r>
            <a:r>
              <a:rPr lang="en-US" dirty="0" err="1"/>
              <a:t>Rnotebook</a:t>
            </a:r>
            <a:r>
              <a:rPr lang="en-US" dirty="0"/>
              <a:t>, run it, preview it, knit it</a:t>
            </a:r>
          </a:p>
          <a:p>
            <a:pPr marL="342900" indent="-342900">
              <a:buAutoNum type="arabicPeriod"/>
            </a:pPr>
            <a:r>
              <a:rPr lang="en-US" dirty="0"/>
              <a:t>Open a R Markdown, run it, knit it</a:t>
            </a:r>
          </a:p>
          <a:p>
            <a:pPr marL="342900" indent="-342900">
              <a:buAutoNum type="arabicPeriod"/>
            </a:pPr>
            <a:r>
              <a:rPr lang="en-US" dirty="0"/>
              <a:t>What’s different about the YAML headers?</a:t>
            </a:r>
          </a:p>
          <a:p>
            <a:pPr marL="342900" indent="-342900">
              <a:buAutoNum type="arabicPeriod"/>
            </a:pPr>
            <a:r>
              <a:rPr lang="en-US" dirty="0"/>
              <a:t>Knit to each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7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0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line code can only be ran when knitted</a:t>
            </a:r>
          </a:p>
          <a:p>
            <a:r>
              <a:rPr lang="en-US" dirty="0"/>
              <a:t>Why did I have to disable messages?</a:t>
            </a:r>
          </a:p>
          <a:p>
            <a:r>
              <a:rPr lang="en-US" dirty="0"/>
              <a:t>How can I make a better looking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0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automating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55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save this as a HTML webpage in GitHub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4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Flexdashboards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3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349" y="2680320"/>
            <a:ext cx="10428651" cy="1557127"/>
          </a:xfrm>
        </p:spPr>
        <p:txBody>
          <a:bodyPr anchor="ctr"/>
          <a:lstStyle>
            <a:lvl1pPr algn="l">
              <a:defRPr sz="6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9349" y="4329522"/>
            <a:ext cx="10428651" cy="1655762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448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40016" y="12192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139EB-C59A-B04F-A127-B05FF85DB5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1800" y="38756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F8E699-5C58-DF40-ACCB-499480EBE8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6" y="38756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24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2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7CDC-8721-3441-81D3-21F4909E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79966"/>
            <a:ext cx="11328829" cy="6245378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2133600" y="2147664"/>
            <a:ext cx="7924800" cy="365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226570"/>
            <a:ext cx="7008349" cy="29421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the title and description of chart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540008"/>
            <a:ext cx="7008349" cy="294218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n=100,000; Further explanations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SOURCE: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5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1369230" y="1340768"/>
            <a:ext cx="9453541" cy="47525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9004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8913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1649832"/>
            <a:ext cx="11328829" cy="419693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226570"/>
            <a:ext cx="11328829" cy="29421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the title and description of 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2422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9741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5424173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6027" y="1219204"/>
            <a:ext cx="5424173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76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3599971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685A54-B33E-9242-83DB-941F6A0A111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96015" y="1219204"/>
            <a:ext cx="3599971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8BE5EC-2A53-374F-B86F-D18AA5EEAB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60229" y="1219204"/>
            <a:ext cx="3599971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08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D6EFB9-9230-4B7B-84CF-BF17657CE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965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51" r:id="rId2"/>
    <p:sldLayoutId id="2147484035" r:id="rId3"/>
    <p:sldLayoutId id="2147484055" r:id="rId4"/>
    <p:sldLayoutId id="2147484056" r:id="rId5"/>
    <p:sldLayoutId id="2147484038" r:id="rId6"/>
    <p:sldLayoutId id="2147483978" r:id="rId7"/>
    <p:sldLayoutId id="2147484052" r:id="rId8"/>
    <p:sldLayoutId id="2147484053" r:id="rId9"/>
    <p:sldLayoutId id="2147484054" r:id="rId10"/>
    <p:sldLayoutId id="2147484057" r:id="rId11"/>
  </p:sldLayoutIdLst>
  <p:hf hdr="0" dt="0"/>
  <p:txStyles>
    <p:titleStyle>
      <a:lvl1pPr algn="l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None/>
        <a:defRPr sz="2000" kern="800" spc="-13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chart" Target="../charts/chart2.xml"/><Relationship Id="rId7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hart" Target="../charts/chart3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bservablehq.com/@aboutaaron/racial-demographic-dot-density-map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r-markdown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C9D8-D1B9-E840-BFF2-D81902B9A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495r – Presenting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7FC37-5FEE-504F-97FC-6EFC1FBB1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7 – R Markdown</a:t>
            </a:r>
          </a:p>
        </p:txBody>
      </p:sp>
    </p:spTree>
    <p:extLst>
      <p:ext uri="{BB962C8B-B14F-4D97-AF65-F5344CB8AC3E}">
        <p14:creationId xmlns:p14="http://schemas.microsoft.com/office/powerpoint/2010/main" val="9159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C7CCABD-DF90-B14E-9D6B-3F6B6CFAF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141880"/>
              </p:ext>
            </p:extLst>
          </p:nvPr>
        </p:nvGraphicFramePr>
        <p:xfrm>
          <a:off x="125783" y="848538"/>
          <a:ext cx="1809008" cy="4292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A63B10-3E49-574E-A53D-DE60490DED42}"/>
              </a:ext>
            </a:extLst>
          </p:cNvPr>
          <p:cNvSpPr txBox="1"/>
          <p:nvPr/>
        </p:nvSpPr>
        <p:spPr>
          <a:xfrm>
            <a:off x="125782" y="53237"/>
            <a:ext cx="450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Budget Report Sept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1FDD9-CD79-E44E-8AD5-15D65CCE2147}"/>
              </a:ext>
            </a:extLst>
          </p:cNvPr>
          <p:cNvSpPr txBox="1"/>
          <p:nvPr/>
        </p:nvSpPr>
        <p:spPr>
          <a:xfrm>
            <a:off x="193503" y="5285915"/>
            <a:ext cx="180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$XX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A9FA448-D63D-2D4D-AAB3-301CC5EA6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513647"/>
              </p:ext>
            </p:extLst>
          </p:nvPr>
        </p:nvGraphicFramePr>
        <p:xfrm>
          <a:off x="2006545" y="848538"/>
          <a:ext cx="1809008" cy="4292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668533-6802-BA44-9912-199E0581ABB9}"/>
              </a:ext>
            </a:extLst>
          </p:cNvPr>
          <p:cNvSpPr txBox="1"/>
          <p:nvPr/>
        </p:nvSpPr>
        <p:spPr>
          <a:xfrm>
            <a:off x="2002511" y="5285915"/>
            <a:ext cx="180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$XX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0D6485C-D5B2-6C4F-86A5-1DE98D50D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65924"/>
              </p:ext>
            </p:extLst>
          </p:nvPr>
        </p:nvGraphicFramePr>
        <p:xfrm>
          <a:off x="3968225" y="823138"/>
          <a:ext cx="5514849" cy="4924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8BE7BA-58CE-AA47-B80A-7406D8A4A883}"/>
              </a:ext>
            </a:extLst>
          </p:cNvPr>
          <p:cNvCxnSpPr>
            <a:cxnSpLocks/>
          </p:cNvCxnSpPr>
          <p:nvPr/>
        </p:nvCxnSpPr>
        <p:spPr>
          <a:xfrm>
            <a:off x="249596" y="2933258"/>
            <a:ext cx="3447693" cy="0"/>
          </a:xfrm>
          <a:prstGeom prst="line">
            <a:avLst/>
          </a:prstGeom>
          <a:ln w="63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0363DB-8448-3143-A491-A8CEF4EC145C}"/>
              </a:ext>
            </a:extLst>
          </p:cNvPr>
          <p:cNvSpPr txBox="1"/>
          <p:nvPr/>
        </p:nvSpPr>
        <p:spPr>
          <a:xfrm>
            <a:off x="4107218" y="3638694"/>
            <a:ext cx="55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Rent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D16D6-FBA2-1F49-8794-1EC90FE3C6AC}"/>
              </a:ext>
            </a:extLst>
          </p:cNvPr>
          <p:cNvSpPr txBox="1"/>
          <p:nvPr/>
        </p:nvSpPr>
        <p:spPr>
          <a:xfrm>
            <a:off x="4020460" y="521642"/>
            <a:ext cx="2028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Goal: ~$X, but high standard deviation. Last 3 months have been very low ($X)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Fernweh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 (Returned, -$X)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Levi’s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Target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Amazon</a:t>
            </a: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Wigglish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 (Jane’s gift)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7CEE15-6736-7648-B5B3-3067C3A8DA4B}"/>
              </a:ext>
            </a:extLst>
          </p:cNvPr>
          <p:cNvCxnSpPr>
            <a:cxnSpLocks/>
          </p:cNvCxnSpPr>
          <p:nvPr/>
        </p:nvCxnSpPr>
        <p:spPr>
          <a:xfrm>
            <a:off x="4920934" y="2438400"/>
            <a:ext cx="20901" cy="1590764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D388AC-D15E-984E-97C4-D8B239BEDF78}"/>
              </a:ext>
            </a:extLst>
          </p:cNvPr>
          <p:cNvSpPr txBox="1"/>
          <p:nvPr/>
        </p:nvSpPr>
        <p:spPr>
          <a:xfrm>
            <a:off x="6460600" y="3909340"/>
            <a:ext cx="85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Last payment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86D5F-47A1-404A-8122-2B69800AC469}"/>
              </a:ext>
            </a:extLst>
          </p:cNvPr>
          <p:cNvSpPr txBox="1"/>
          <p:nvPr/>
        </p:nvSpPr>
        <p:spPr>
          <a:xfrm>
            <a:off x="6192617" y="506888"/>
            <a:ext cx="2786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Goal: ~$X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OG Café with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Telly</a:t>
            </a:r>
            <a:endParaRPr lang="en-US" sz="1200" dirty="0">
              <a:solidFill>
                <a:schemeClr val="tx2">
                  <a:lumMod val="75000"/>
                </a:schemeClr>
              </a:solidFill>
              <a:ea typeface="Qualtrics Grotesque Light" charset="0"/>
              <a:cs typeface="Qualtrics Grotesque Light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Blue Iguana date night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Melvin’s family night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Daniels Summit with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Ficklin’s</a:t>
            </a:r>
            <a:endParaRPr lang="en-US" sz="1200" dirty="0">
              <a:solidFill>
                <a:schemeClr val="tx2">
                  <a:lumMod val="75000"/>
                </a:schemeClr>
              </a:solidFill>
              <a:ea typeface="Qualtrics Grotesque Light" charset="0"/>
              <a:cs typeface="Qualtrics Grotesque Light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Lola’s with girlfriends (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Venmo’ed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 -$X)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Red Iguana with girlfriends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Smoothies with Eric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Bagels in the morning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2B7256-7930-ED4A-B68F-71E82B36E131}"/>
              </a:ext>
            </a:extLst>
          </p:cNvPr>
          <p:cNvSpPr/>
          <p:nvPr/>
        </p:nvSpPr>
        <p:spPr>
          <a:xfrm>
            <a:off x="6758815" y="379833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E8E7E3"/>
                </a:solidFill>
              </a:rPr>
              <a:t>😊</a:t>
            </a:r>
            <a:endParaRPr lang="en-US" b="1" dirty="0">
              <a:solidFill>
                <a:srgbClr val="E8E7E3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F82353-5DA2-5F48-ADBB-2814F82E2517}"/>
              </a:ext>
            </a:extLst>
          </p:cNvPr>
          <p:cNvCxnSpPr>
            <a:cxnSpLocks/>
          </p:cNvCxnSpPr>
          <p:nvPr/>
        </p:nvCxnSpPr>
        <p:spPr>
          <a:xfrm flipH="1">
            <a:off x="6128204" y="2294394"/>
            <a:ext cx="757507" cy="1525485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B6D797-D3AE-D14B-B4BF-6794FB3603A7}"/>
              </a:ext>
            </a:extLst>
          </p:cNvPr>
          <p:cNvSpPr txBox="1"/>
          <p:nvPr/>
        </p:nvSpPr>
        <p:spPr>
          <a:xfrm>
            <a:off x="5177307" y="3650616"/>
            <a:ext cx="85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10% Aug Income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D5883B-5080-654A-A839-842027FA1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53" y="3902069"/>
            <a:ext cx="238103" cy="2381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46C544-5F4E-9246-B744-7C1C5A5C1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551" y="4212874"/>
            <a:ext cx="238103" cy="2381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A20AAB-98AC-3641-9ECA-358376548C96}"/>
              </a:ext>
            </a:extLst>
          </p:cNvPr>
          <p:cNvSpPr txBox="1"/>
          <p:nvPr/>
        </p:nvSpPr>
        <p:spPr>
          <a:xfrm>
            <a:off x="6791251" y="3122296"/>
            <a:ext cx="148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Goal: ~$X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Pre-COVID: $X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90805C-6BF5-F44C-B735-693A73DBFCB8}"/>
              </a:ext>
            </a:extLst>
          </p:cNvPr>
          <p:cNvCxnSpPr>
            <a:cxnSpLocks/>
          </p:cNvCxnSpPr>
          <p:nvPr/>
        </p:nvCxnSpPr>
        <p:spPr>
          <a:xfrm flipH="1">
            <a:off x="7326747" y="3558085"/>
            <a:ext cx="13855" cy="582087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47AAAD-851C-184C-97D0-1E77E3EB716B}"/>
              </a:ext>
            </a:extLst>
          </p:cNvPr>
          <p:cNvSpPr txBox="1"/>
          <p:nvPr/>
        </p:nvSpPr>
        <p:spPr>
          <a:xfrm>
            <a:off x="78468" y="5812736"/>
            <a:ext cx="443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*Includes deductions for the mortgage payments ($X), utilities ($X), and repairs ($X), not including the wheelbarrow and paint sprayer (counted in Building Costs)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**Includes ESPP transfer ($X) where 10% of salary buys stock and SAP matches it 4% then I immediately sell 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C91E63-9C95-5441-83B2-CCAFBCBD2BBB}"/>
              </a:ext>
            </a:extLst>
          </p:cNvPr>
          <p:cNvSpPr txBox="1"/>
          <p:nvPr/>
        </p:nvSpPr>
        <p:spPr>
          <a:xfrm>
            <a:off x="8683298" y="3881021"/>
            <a:ext cx="52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Ski Pass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1FF08F-DF35-5D44-B9E1-D05FB03BDB7A}"/>
              </a:ext>
            </a:extLst>
          </p:cNvPr>
          <p:cNvSpPr/>
          <p:nvPr/>
        </p:nvSpPr>
        <p:spPr>
          <a:xfrm>
            <a:off x="8932972" y="392667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⛷️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6BCC589-BA71-2140-8328-814DE583DF3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230790" y="3848529"/>
            <a:ext cx="278991" cy="2789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6006EF-40C0-0745-86F0-5F49A488F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064" y="4075856"/>
            <a:ext cx="238103" cy="2381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0F3C26-D486-1A4A-96D1-BD529DF34AA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81472" y="4231509"/>
            <a:ext cx="278991" cy="278991"/>
          </a:xfrm>
          <a:prstGeom prst="rect">
            <a:avLst/>
          </a:prstGeom>
        </p:spPr>
      </p:pic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62A63119-92D5-D04F-8025-E28CDF48B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485654"/>
              </p:ext>
            </p:extLst>
          </p:nvPr>
        </p:nvGraphicFramePr>
        <p:xfrm>
          <a:off x="9452635" y="2652037"/>
          <a:ext cx="1809008" cy="4292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85EE6F4-5EA5-E147-84BE-A6D3BE12FA8A}"/>
              </a:ext>
            </a:extLst>
          </p:cNvPr>
          <p:cNvSpPr txBox="1"/>
          <p:nvPr/>
        </p:nvSpPr>
        <p:spPr>
          <a:xfrm>
            <a:off x="8215018" y="5816332"/>
            <a:ext cx="148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Appliance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$X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32A240-2E4D-D343-A5F8-FD223034D911}"/>
              </a:ext>
            </a:extLst>
          </p:cNvPr>
          <p:cNvSpPr txBox="1"/>
          <p:nvPr/>
        </p:nvSpPr>
        <p:spPr>
          <a:xfrm>
            <a:off x="8277161" y="6310613"/>
            <a:ext cx="148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Home Depot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$X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AA0E27-F5AC-CE49-A075-FE8AAB06F969}"/>
              </a:ext>
            </a:extLst>
          </p:cNvPr>
          <p:cNvSpPr txBox="1"/>
          <p:nvPr/>
        </p:nvSpPr>
        <p:spPr>
          <a:xfrm>
            <a:off x="9615183" y="5055083"/>
            <a:ext cx="148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a typeface="Qualtrics Grotesque Light" charset="0"/>
                <a:cs typeface="Qualtrics Grotesque Light" charset="0"/>
              </a:rPr>
              <a:t>Cabinet Doors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a typeface="Qualtrics Grotesque Light" charset="0"/>
                <a:cs typeface="Qualtrics Grotesque Light" charset="0"/>
              </a:rPr>
              <a:t>$X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2FF741-60B9-7449-BD7F-5ED64F3B8943}"/>
              </a:ext>
            </a:extLst>
          </p:cNvPr>
          <p:cNvSpPr txBox="1"/>
          <p:nvPr/>
        </p:nvSpPr>
        <p:spPr>
          <a:xfrm>
            <a:off x="9615183" y="5683060"/>
            <a:ext cx="148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a typeface="Qualtrics Grotesque Light" charset="0"/>
                <a:cs typeface="Qualtrics Grotesque Light" charset="0"/>
              </a:rPr>
              <a:t>Cabinets (IKEA)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ea typeface="Qualtrics Grotesque Light" charset="0"/>
                <a:cs typeface="Qualtrics Grotesque Light" charset="0"/>
              </a:rPr>
              <a:t>$X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B6D9E3-40DA-0F4E-A5E1-3B21BFE8E436}"/>
              </a:ext>
            </a:extLst>
          </p:cNvPr>
          <p:cNvCxnSpPr>
            <a:cxnSpLocks/>
          </p:cNvCxnSpPr>
          <p:nvPr/>
        </p:nvCxnSpPr>
        <p:spPr>
          <a:xfrm flipV="1">
            <a:off x="9409642" y="6310613"/>
            <a:ext cx="449131" cy="225529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2F9BE6-FDCD-E94A-8E83-3CE899EDC40B}"/>
              </a:ext>
            </a:extLst>
          </p:cNvPr>
          <p:cNvCxnSpPr>
            <a:cxnSpLocks/>
          </p:cNvCxnSpPr>
          <p:nvPr/>
        </p:nvCxnSpPr>
        <p:spPr>
          <a:xfrm>
            <a:off x="9409642" y="6014218"/>
            <a:ext cx="428745" cy="174331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DB48215-2BF9-494D-9185-FDAA45180393}"/>
              </a:ext>
            </a:extLst>
          </p:cNvPr>
          <p:cNvSpPr txBox="1"/>
          <p:nvPr/>
        </p:nvSpPr>
        <p:spPr>
          <a:xfrm>
            <a:off x="9409641" y="6371121"/>
            <a:ext cx="180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$XX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C28653-1AD3-0C41-90C8-B82680443DB0}"/>
              </a:ext>
            </a:extLst>
          </p:cNvPr>
          <p:cNvSpPr txBox="1"/>
          <p:nvPr/>
        </p:nvSpPr>
        <p:spPr>
          <a:xfrm>
            <a:off x="9635936" y="4495275"/>
            <a:ext cx="1483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Building Costs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F56A666-DE29-4242-8F6D-5B4A7E47BE0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813641" y="4063695"/>
            <a:ext cx="278991" cy="27899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D9085C1-9134-8C4F-989B-91C298819E6A}"/>
              </a:ext>
            </a:extLst>
          </p:cNvPr>
          <p:cNvSpPr txBox="1"/>
          <p:nvPr/>
        </p:nvSpPr>
        <p:spPr>
          <a:xfrm>
            <a:off x="1934791" y="1752920"/>
            <a:ext cx="1809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ea typeface="Qualtrics Grotesque Light" charset="0"/>
                <a:cs typeface="Qualtrics Grotesque Light" charset="0"/>
              </a:rPr>
              <a:t>$XX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ea typeface="Qualtrics Grotesque Light" charset="0"/>
                <a:cs typeface="Qualtrics Grotesque Light" charset="0"/>
              </a:rPr>
              <a:t>Net Savings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07A36DE4-7CF3-EB46-A378-14D8461A86DD}"/>
              </a:ext>
            </a:extLst>
          </p:cNvPr>
          <p:cNvSpPr/>
          <p:nvPr/>
        </p:nvSpPr>
        <p:spPr>
          <a:xfrm>
            <a:off x="3683312" y="2933258"/>
            <a:ext cx="405682" cy="1839007"/>
          </a:xfrm>
          <a:prstGeom prst="rightBrace">
            <a:avLst>
              <a:gd name="adj1" fmla="val 8333"/>
              <a:gd name="adj2" fmla="val 85911"/>
            </a:avLst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E977EE-C78E-8148-B6FD-5CFCDCEAAC92}"/>
              </a:ext>
            </a:extLst>
          </p:cNvPr>
          <p:cNvCxnSpPr/>
          <p:nvPr/>
        </p:nvCxnSpPr>
        <p:spPr>
          <a:xfrm flipH="1">
            <a:off x="204128" y="4787692"/>
            <a:ext cx="1133968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72A2444-ED54-8146-9DF9-BC490CE36509}"/>
              </a:ext>
            </a:extLst>
          </p:cNvPr>
          <p:cNvSpPr txBox="1"/>
          <p:nvPr/>
        </p:nvSpPr>
        <p:spPr>
          <a:xfrm>
            <a:off x="8886800" y="339905"/>
            <a:ext cx="27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Major Money Movements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Sold Woods Cross (+$XXXK)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Closed Wells Fargo Account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Closed UCCU Account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8F3ADA-C5D4-6941-80B0-A91F843F23EC}"/>
              </a:ext>
            </a:extLst>
          </p:cNvPr>
          <p:cNvSpPr txBox="1"/>
          <p:nvPr/>
        </p:nvSpPr>
        <p:spPr>
          <a:xfrm>
            <a:off x="8239260" y="3068802"/>
            <a:ext cx="148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Cell Phone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Venmo’ed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a typeface="Qualtrics Grotesque Light" charset="0"/>
                <a:cs typeface="Qualtrics Grotesque Light" charset="0"/>
              </a:rPr>
              <a:t> (-$X)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B97DADB-649E-854F-99D4-05C8F758DF53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7885567" y="3353129"/>
            <a:ext cx="389596" cy="800781"/>
          </a:xfrm>
          <a:prstGeom prst="line">
            <a:avLst/>
          </a:prstGeom>
          <a:ln w="63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11BB872-56A7-1B46-AEA4-BF74E91714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6" b="4956"/>
          <a:stretch/>
        </p:blipFill>
        <p:spPr>
          <a:xfrm>
            <a:off x="-1" y="-1775"/>
            <a:ext cx="12247875" cy="68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9165-42A7-CC4B-A255-0C225BF2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9CE398-51E8-F748-9898-7609D44D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89" b="96481" l="4071" r="95198">
                        <a14:foregroundMark x1="39248" y1="52870" x2="39248" y2="52870"/>
                        <a14:foregroundMark x1="41336" y1="54074" x2="41858" y2="48981"/>
                        <a14:foregroundMark x1="51775" y1="53796" x2="43215" y2="53333"/>
                        <a14:foregroundMark x1="43215" y1="53333" x2="53862" y2="50370"/>
                        <a14:foregroundMark x1="53862" y1="50370" x2="42484" y2="55093"/>
                        <a14:foregroundMark x1="42484" y1="55093" x2="44572" y2="48241"/>
                        <a14:foregroundMark x1="44572" y1="48241" x2="61482" y2="34444"/>
                        <a14:foregroundMark x1="61482" y1="34444" x2="56367" y2="26204"/>
                        <a14:foregroundMark x1="56367" y1="26204" x2="56889" y2="25926"/>
                        <a14:foregroundMark x1="55846" y1="29907" x2="50522" y2="35556"/>
                        <a14:foregroundMark x1="50522" y1="35556" x2="67537" y2="24259"/>
                        <a14:foregroundMark x1="67537" y1="24259" x2="67954" y2="24167"/>
                        <a14:foregroundMark x1="48017" y1="46019" x2="48121" y2="45278"/>
                        <a14:foregroundMark x1="4071" y1="25741" x2="7829" y2="24815"/>
                        <a14:foregroundMark x1="41649" y1="6204" x2="46242" y2="4074"/>
                        <a14:foregroundMark x1="26618" y1="40000" x2="37370" y2="49167"/>
                        <a14:foregroundMark x1="37370" y1="49167" x2="46973" y2="50463"/>
                        <a14:foregroundMark x1="46973" y1="50463" x2="57411" y2="67222"/>
                        <a14:foregroundMark x1="57411" y1="67222" x2="56367" y2="67593"/>
                        <a14:foregroundMark x1="3027" y1="38611" x2="3027" y2="70833"/>
                        <a14:foregroundMark x1="3027" y1="70833" x2="8038" y2="77222"/>
                        <a14:foregroundMark x1="8038" y1="77222" x2="51253" y2="96574"/>
                        <a14:foregroundMark x1="51253" y1="96574" x2="93633" y2="75000"/>
                        <a14:foregroundMark x1="95198" y1="57407" x2="95198" y2="57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3070289"/>
            <a:ext cx="3111500" cy="350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94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97C9-C81F-3745-B525-5199F692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Document Style?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B43C-7387-7540-AA6E-4B617B96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fully 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outputted in PDF, Word, Slideshows, web pages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4264-ADC2-4540-B5E0-3FDEEEE012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47EE5-4187-9C4B-877C-630DC0BE6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3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97A7-262E-104A-8A65-CA579DDA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reads R Markdown?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D2554-F9E6-D041-A971-4AAEB863B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15B43-AAC0-EF44-BDAB-D3626AE6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042" y1="31949" x2="49042" y2="31949"/>
                        <a14:foregroundMark x1="51278" y1="55431" x2="51278" y2="55431"/>
                        <a14:foregroundMark x1="51438" y1="62300" x2="51438" y2="62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95400" y="2209800"/>
            <a:ext cx="5943600" cy="594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ED521-A377-654A-9B22-69221C4D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29" y="3155576"/>
            <a:ext cx="4241800" cy="424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10D5F-BC9B-5646-A202-0D9002DB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887" y="3060607"/>
            <a:ext cx="3454188" cy="4241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25EC1-58DC-9A44-B78D-ACA906D3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458" y="3029728"/>
            <a:ext cx="3806283" cy="433627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7C2BDA-3B3A-7C47-AC8A-04D11EDF440D}"/>
              </a:ext>
            </a:extLst>
          </p:cNvPr>
          <p:cNvSpPr txBox="1">
            <a:spLocks/>
          </p:cNvSpPr>
          <p:nvPr/>
        </p:nvSpPr>
        <p:spPr>
          <a:xfrm>
            <a:off x="8382000" y="1478854"/>
            <a:ext cx="3683000" cy="12953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defRPr sz="1600" kern="800" spc="-13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/>
                </a:solidFill>
              </a:rPr>
              <a:t>Yourself</a:t>
            </a:r>
            <a:endParaRPr lang="en-US" b="1" dirty="0">
              <a:solidFill>
                <a:schemeClr val="accent2"/>
              </a:solidFill>
            </a:endParaRPr>
          </a:p>
          <a:p>
            <a:pPr algn="ctr"/>
            <a:r>
              <a:rPr lang="en-US" sz="1100" dirty="0"/>
              <a:t>Homework, save your thinking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F7A7E3-9F9D-994E-BD56-B7864144A984}"/>
              </a:ext>
            </a:extLst>
          </p:cNvPr>
          <p:cNvSpPr txBox="1">
            <a:spLocks/>
          </p:cNvSpPr>
          <p:nvPr/>
        </p:nvSpPr>
        <p:spPr>
          <a:xfrm>
            <a:off x="5258522" y="1478854"/>
            <a:ext cx="3683000" cy="129539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defRPr sz="1600" kern="800" spc="-13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/>
                </a:solidFill>
              </a:rPr>
              <a:t>Other Data Scientists</a:t>
            </a:r>
            <a:endParaRPr lang="en-US" b="1" dirty="0">
              <a:solidFill>
                <a:schemeClr val="accent2"/>
              </a:solidFill>
            </a:endParaRPr>
          </a:p>
          <a:p>
            <a:pPr algn="ctr"/>
            <a:r>
              <a:rPr lang="en-US" sz="1100" dirty="0"/>
              <a:t>Focus on code, document your work and how you arrived at your conclusions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B3C7E8-5C30-F341-875C-AD86E4689AF8}"/>
              </a:ext>
            </a:extLst>
          </p:cNvPr>
          <p:cNvSpPr txBox="1">
            <a:spLocks/>
          </p:cNvSpPr>
          <p:nvPr/>
        </p:nvSpPr>
        <p:spPr>
          <a:xfrm>
            <a:off x="2729753" y="1292323"/>
            <a:ext cx="2847016" cy="129539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defRPr sz="1600" kern="800" spc="-13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/>
                </a:solidFill>
              </a:rPr>
              <a:t>Blog Readers</a:t>
            </a:r>
            <a:endParaRPr lang="en-US" b="1" dirty="0">
              <a:solidFill>
                <a:schemeClr val="accent2"/>
              </a:solidFill>
            </a:endParaRPr>
          </a:p>
          <a:p>
            <a:pPr algn="ctr"/>
            <a:r>
              <a:rPr lang="en-US" sz="1100" dirty="0"/>
              <a:t>Be entertaining and brief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0210C0-2EC0-154B-B042-3D8633DBF5EE}"/>
              </a:ext>
            </a:extLst>
          </p:cNvPr>
          <p:cNvSpPr txBox="1">
            <a:spLocks/>
          </p:cNvSpPr>
          <p:nvPr/>
        </p:nvSpPr>
        <p:spPr>
          <a:xfrm>
            <a:off x="127000" y="1309930"/>
            <a:ext cx="2847016" cy="129539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defRPr sz="1600" kern="800" spc="-13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9306" indent="-230712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/>
                </a:solidFill>
              </a:rPr>
              <a:t>Decision Makers</a:t>
            </a:r>
            <a:endParaRPr lang="en-US" b="1" dirty="0">
              <a:solidFill>
                <a:schemeClr val="accent2"/>
              </a:solidFill>
            </a:endParaRPr>
          </a:p>
          <a:p>
            <a:pPr algn="ctr"/>
            <a:r>
              <a:rPr lang="en-US" sz="1100" dirty="0"/>
              <a:t>Focus on conclusions not code</a:t>
            </a:r>
          </a:p>
        </p:txBody>
      </p:sp>
    </p:spTree>
    <p:extLst>
      <p:ext uri="{BB962C8B-B14F-4D97-AF65-F5344CB8AC3E}">
        <p14:creationId xmlns:p14="http://schemas.microsoft.com/office/powerpoint/2010/main" val="333790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2468-D8F3-5F40-92D1-88B14A20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3177-B603-D540-9488-E835A8B9D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0BF0E-2773-9F40-B46C-85AE0579C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1" y="5903917"/>
            <a:ext cx="3225800" cy="817560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rstudio.com</a:t>
            </a:r>
            <a:r>
              <a:rPr lang="en-US" dirty="0"/>
              <a:t>/wp-content/uploads/2015/02/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93C838-FE87-BE43-8F8E-484630699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859" t="30579"/>
          <a:stretch/>
        </p:blipFill>
        <p:spPr>
          <a:xfrm>
            <a:off x="4797534" y="-22378"/>
            <a:ext cx="6559332" cy="688037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EC65D1-D460-3F40-887D-C1B5CC490283}"/>
              </a:ext>
            </a:extLst>
          </p:cNvPr>
          <p:cNvSpPr txBox="1"/>
          <p:nvPr/>
        </p:nvSpPr>
        <p:spPr>
          <a:xfrm>
            <a:off x="304800" y="1367975"/>
            <a:ext cx="441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Markdown is a coding language of it’s own for creating </a:t>
            </a:r>
            <a:r>
              <a:rPr lang="en-US" sz="2000" b="1" dirty="0">
                <a:solidFill>
                  <a:schemeClr val="accent2"/>
                </a:solidFill>
              </a:rPr>
              <a:t>rich text </a:t>
            </a:r>
            <a:r>
              <a:rPr lang="en-US" sz="2000" dirty="0"/>
              <a:t>from </a:t>
            </a:r>
            <a:r>
              <a:rPr lang="en-US" sz="2000" b="1" dirty="0">
                <a:solidFill>
                  <a:schemeClr val="accent2"/>
                </a:solidFill>
              </a:rPr>
              <a:t>plain text</a:t>
            </a:r>
            <a:r>
              <a:rPr lang="en-US" sz="2000" dirty="0"/>
              <a:t>. It focuses on </a:t>
            </a:r>
            <a:r>
              <a:rPr lang="en-US" sz="2000" b="1" dirty="0">
                <a:solidFill>
                  <a:schemeClr val="accent5"/>
                </a:solidFill>
              </a:rPr>
              <a:t>readability</a:t>
            </a:r>
            <a:r>
              <a:rPr lang="en-US" sz="2000" dirty="0"/>
              <a:t>. It is used in many different implementations: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Stack Overflow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Blogging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2347203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lded Corner 25">
            <a:extLst>
              <a:ext uri="{FF2B5EF4-FFF2-40B4-BE49-F238E27FC236}">
                <a16:creationId xmlns:a16="http://schemas.microsoft.com/office/drawing/2014/main" id="{50206FC2-773F-3D4B-950A-A46BEFE5FD23}"/>
              </a:ext>
            </a:extLst>
          </p:cNvPr>
          <p:cNvSpPr/>
          <p:nvPr/>
        </p:nvSpPr>
        <p:spPr>
          <a:xfrm rot="5400000" flipH="1" flipV="1">
            <a:off x="8231977" y="2795200"/>
            <a:ext cx="4618045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My plot: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AA79D-EAF7-F942-B8BA-AD5697D5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BC61-1846-B348-B485-BA67D0B9D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15</a:t>
            </a:fld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2D4683E9-1996-284B-944F-AE5C6709FF71}"/>
              </a:ext>
            </a:extLst>
          </p:cNvPr>
          <p:cNvSpPr/>
          <p:nvPr/>
        </p:nvSpPr>
        <p:spPr>
          <a:xfrm rot="5400000" flipH="1" flipV="1">
            <a:off x="-861221" y="2830640"/>
            <a:ext cx="4618044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B1E86-7E66-1A4D-9487-2C05F349CAB0}"/>
              </a:ext>
            </a:extLst>
          </p:cNvPr>
          <p:cNvSpPr txBox="1"/>
          <p:nvPr/>
        </p:nvSpPr>
        <p:spPr>
          <a:xfrm>
            <a:off x="228600" y="914400"/>
            <a:ext cx="243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Open</a:t>
            </a:r>
            <a:r>
              <a:rPr lang="en-US" dirty="0"/>
              <a:t> </a:t>
            </a:r>
            <a:r>
              <a:rPr lang="en-US" sz="1600" dirty="0"/>
              <a:t>a file that use the .</a:t>
            </a:r>
            <a:r>
              <a:rPr lang="en-US" sz="1600" dirty="0" err="1"/>
              <a:t>Rmd</a:t>
            </a:r>
            <a:r>
              <a:rPr lang="en-US" sz="1600" dirty="0"/>
              <a:t> extension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1A1A2-4277-994B-9FA0-D7D7D8743068}"/>
              </a:ext>
            </a:extLst>
          </p:cNvPr>
          <p:cNvSpPr txBox="1"/>
          <p:nvPr/>
        </p:nvSpPr>
        <p:spPr>
          <a:xfrm>
            <a:off x="3259823" y="914400"/>
            <a:ext cx="243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Write</a:t>
            </a:r>
            <a:r>
              <a:rPr lang="en-US" dirty="0"/>
              <a:t> </a:t>
            </a:r>
            <a:r>
              <a:rPr lang="en-US" sz="1600" dirty="0"/>
              <a:t>content using the R Markdown syntax</a:t>
            </a:r>
            <a:endParaRPr lang="en-US" dirty="0"/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4C65B20A-B8BA-1148-AAC1-22E13CBFFBB3}"/>
              </a:ext>
            </a:extLst>
          </p:cNvPr>
          <p:cNvSpPr/>
          <p:nvPr/>
        </p:nvSpPr>
        <p:spPr>
          <a:xfrm rot="5400000" flipH="1" flipV="1">
            <a:off x="2668001" y="3289300"/>
            <a:ext cx="3683005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# Report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*Hello World*. My plot: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```{r}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mtcars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)+ 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geom_hist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(mpg))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E3FAA4-FCFD-2144-8475-5A185151B4A7}"/>
              </a:ext>
            </a:extLst>
          </p:cNvPr>
          <p:cNvSpPr txBox="1"/>
          <p:nvPr/>
        </p:nvSpPr>
        <p:spPr>
          <a:xfrm>
            <a:off x="3254743" y="1740820"/>
            <a:ext cx="243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Embed</a:t>
            </a:r>
            <a:r>
              <a:rPr lang="en-US" dirty="0"/>
              <a:t> </a:t>
            </a:r>
            <a:r>
              <a:rPr lang="en-US" sz="1600" dirty="0"/>
              <a:t>R code in chunks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7162A-F1A3-E049-943D-8E4B493F296C}"/>
              </a:ext>
            </a:extLst>
          </p:cNvPr>
          <p:cNvSpPr txBox="1"/>
          <p:nvPr/>
        </p:nvSpPr>
        <p:spPr>
          <a:xfrm>
            <a:off x="6295889" y="914400"/>
            <a:ext cx="243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Run</a:t>
            </a:r>
            <a:r>
              <a:rPr lang="en-US" dirty="0"/>
              <a:t> </a:t>
            </a:r>
            <a:r>
              <a:rPr lang="en-US" sz="1600" dirty="0"/>
              <a:t>R code to include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15B9A1-48DD-264B-B376-C700917A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4" y="4495228"/>
            <a:ext cx="2353127" cy="20828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D0BF19-BCC7-DB46-9E88-ECB3E9EAAD86}"/>
              </a:ext>
            </a:extLst>
          </p:cNvPr>
          <p:cNvSpPr txBox="1"/>
          <p:nvPr/>
        </p:nvSpPr>
        <p:spPr>
          <a:xfrm>
            <a:off x="236223" y="3974297"/>
            <a:ext cx="243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File &gt; New file &gt; R Markdown or R Notebook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714A3-35E4-9748-826D-6AAE70C09C8F}"/>
              </a:ext>
            </a:extLst>
          </p:cNvPr>
          <p:cNvSpPr txBox="1"/>
          <p:nvPr/>
        </p:nvSpPr>
        <p:spPr>
          <a:xfrm>
            <a:off x="9321800" y="887818"/>
            <a:ext cx="243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Knit</a:t>
            </a:r>
            <a:r>
              <a:rPr lang="en-US" dirty="0"/>
              <a:t> </a:t>
            </a:r>
            <a:r>
              <a:rPr lang="en-US" sz="1600" dirty="0"/>
              <a:t>into a document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50B53-ED5F-0245-8721-7EDC5C995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3082474"/>
            <a:ext cx="2438400" cy="1507958"/>
          </a:xfrm>
          <a:prstGeom prst="rect">
            <a:avLst/>
          </a:prstGeom>
        </p:spPr>
      </p:pic>
      <p:sp>
        <p:nvSpPr>
          <p:cNvPr id="25" name="Folded Corner 24">
            <a:extLst>
              <a:ext uri="{FF2B5EF4-FFF2-40B4-BE49-F238E27FC236}">
                <a16:creationId xmlns:a16="http://schemas.microsoft.com/office/drawing/2014/main" id="{96E52C80-F4FD-494D-A2B2-AB4185EF68D5}"/>
              </a:ext>
            </a:extLst>
          </p:cNvPr>
          <p:cNvSpPr/>
          <p:nvPr/>
        </p:nvSpPr>
        <p:spPr>
          <a:xfrm rot="5400000" flipH="1" flipV="1">
            <a:off x="5200989" y="2821782"/>
            <a:ext cx="4618045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# Report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*Hello World*. My plot: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```{r}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mtcars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)+ 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geom_hist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(mpg))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54F73C-4F8A-F941-B94E-DE2F0FA8D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89" y="4329500"/>
            <a:ext cx="2438400" cy="1507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61BFD-ED64-D847-829B-A146D33D2783}"/>
              </a:ext>
            </a:extLst>
          </p:cNvPr>
          <p:cNvSpPr txBox="1"/>
          <p:nvPr/>
        </p:nvSpPr>
        <p:spPr>
          <a:xfrm>
            <a:off x="399995" y="556730"/>
            <a:ext cx="429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RStudio includes the </a:t>
            </a:r>
            <a:r>
              <a:rPr lang="en-US" sz="1200" i="1" dirty="0" err="1"/>
              <a:t>rmarkdown</a:t>
            </a:r>
            <a:r>
              <a:rPr lang="en-US" sz="1200" i="1" dirty="0"/>
              <a:t> package pre-installed</a:t>
            </a:r>
          </a:p>
        </p:txBody>
      </p:sp>
    </p:spTree>
    <p:extLst>
      <p:ext uri="{BB962C8B-B14F-4D97-AF65-F5344CB8AC3E}">
        <p14:creationId xmlns:p14="http://schemas.microsoft.com/office/powerpoint/2010/main" val="330835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8574-C9EF-D643-914D-ADF8C58D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an R 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28E85-9D2C-A54E-B708-1BD18076D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16</a:t>
            </a:fld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F0296FC3-E415-2C48-A2F8-3816C74A1838}"/>
              </a:ext>
            </a:extLst>
          </p:cNvPr>
          <p:cNvSpPr/>
          <p:nvPr/>
        </p:nvSpPr>
        <p:spPr>
          <a:xfrm rot="5400000" flipH="1" flipV="1">
            <a:off x="-314836" y="1894963"/>
            <a:ext cx="5036572" cy="3517900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title: "Untitled"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output: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html_document</a:t>
            </a:r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---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# Report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*Hello World*. My plot: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```{r}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mtcars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)+ 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geom_hist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(mpg))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37C1F-4150-334C-80C6-6B32AC97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26141"/>
            <a:ext cx="2438400" cy="1507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7DDF8-D332-9041-AB68-186E4A4AB367}"/>
              </a:ext>
            </a:extLst>
          </p:cNvPr>
          <p:cNvSpPr txBox="1"/>
          <p:nvPr/>
        </p:nvSpPr>
        <p:spPr>
          <a:xfrm>
            <a:off x="3962400" y="141485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YAML Headers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FAFBE-0FD5-9142-8895-3FD6668456B6}"/>
              </a:ext>
            </a:extLst>
          </p:cNvPr>
          <p:cNvSpPr txBox="1"/>
          <p:nvPr/>
        </p:nvSpPr>
        <p:spPr>
          <a:xfrm>
            <a:off x="3975100" y="248542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DEDE6-D4A0-5741-97CA-BB0FA5D787D2}"/>
              </a:ext>
            </a:extLst>
          </p:cNvPr>
          <p:cNvSpPr txBox="1"/>
          <p:nvPr/>
        </p:nvSpPr>
        <p:spPr>
          <a:xfrm>
            <a:off x="3975100" y="35560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chunks</a:t>
            </a:r>
          </a:p>
          <a:p>
            <a:r>
              <a:rPr lang="en-US" sz="1400" b="1" dirty="0" err="1">
                <a:solidFill>
                  <a:schemeClr val="accent2"/>
                </a:solidFill>
              </a:rPr>
              <a:t>Cmd</a:t>
            </a:r>
            <a:r>
              <a:rPr lang="en-US" sz="1400" b="1" dirty="0">
                <a:solidFill>
                  <a:schemeClr val="accent2"/>
                </a:solidFill>
              </a:rPr>
              <a:t>/Ctrl + Alt + </a:t>
            </a:r>
            <a:r>
              <a:rPr lang="en-US" sz="1400" b="1" dirty="0" err="1">
                <a:solidFill>
                  <a:schemeClr val="accent2"/>
                </a:solidFill>
              </a:rPr>
              <a:t>i</a:t>
            </a:r>
            <a:endParaRPr lang="en-US" sz="1400" b="1" dirty="0">
              <a:solidFill>
                <a:schemeClr val="accent2"/>
              </a:solidFill>
            </a:endParaRPr>
          </a:p>
          <a:p>
            <a:r>
              <a:rPr lang="en-US" sz="1400" dirty="0"/>
              <a:t>Run or not run, check your environment and be careful with object names</a:t>
            </a:r>
          </a:p>
          <a:p>
            <a:r>
              <a:rPr lang="en-US" sz="1400" b="1" dirty="0" err="1">
                <a:solidFill>
                  <a:schemeClr val="accent2"/>
                </a:solidFill>
              </a:rPr>
              <a:t>Cmd</a:t>
            </a:r>
            <a:r>
              <a:rPr lang="en-US" sz="1400" b="1" dirty="0">
                <a:solidFill>
                  <a:schemeClr val="accent2"/>
                </a:solidFill>
              </a:rPr>
              <a:t>/Ctrl + Shift + Enter</a:t>
            </a:r>
          </a:p>
        </p:txBody>
      </p:sp>
    </p:spTree>
    <p:extLst>
      <p:ext uri="{BB962C8B-B14F-4D97-AF65-F5344CB8AC3E}">
        <p14:creationId xmlns:p14="http://schemas.microsoft.com/office/powerpoint/2010/main" val="11450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E3AB-0BB4-6D4B-9AB7-9532233B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Chunk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F8E63-4637-CC43-A73C-19108A52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17</a:t>
            </a:fld>
            <a:endParaRPr lang="en-US"/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2FA8BFF1-106A-E841-955A-643691FE39B4}"/>
              </a:ext>
            </a:extLst>
          </p:cNvPr>
          <p:cNvSpPr/>
          <p:nvPr/>
        </p:nvSpPr>
        <p:spPr>
          <a:xfrm rot="5400000" flipH="1" flipV="1">
            <a:off x="6771482" y="128206"/>
            <a:ext cx="1544640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hist_plot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(diamonds)+ 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geom_point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(carat, price))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3BD953-1BE0-7640-8BDE-52BB981A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035" y="489636"/>
            <a:ext cx="2438402" cy="2029246"/>
          </a:xfrm>
          <a:prstGeom prst="rect">
            <a:avLst/>
          </a:prstGeom>
        </p:spPr>
      </p:pic>
      <p:sp>
        <p:nvSpPr>
          <p:cNvPr id="14" name="Folded Corner 13">
            <a:extLst>
              <a:ext uri="{FF2B5EF4-FFF2-40B4-BE49-F238E27FC236}">
                <a16:creationId xmlns:a16="http://schemas.microsoft.com/office/drawing/2014/main" id="{4E2B7586-C37B-934B-96D3-6B654AACCD81}"/>
              </a:ext>
            </a:extLst>
          </p:cNvPr>
          <p:cNvSpPr/>
          <p:nvPr/>
        </p:nvSpPr>
        <p:spPr>
          <a:xfrm rot="5400000" flipH="1" flipV="1">
            <a:off x="6793894" y="2488107"/>
            <a:ext cx="1544640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 </a:t>
            </a: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  <a:latin typeface="Courier" pitchFamily="2" charset="0"/>
                <a:cs typeface="Courier New" panose="02070309020205020404" pitchFamily="49" charset="0"/>
              </a:rPr>
              <a:t>echo = F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(diamonds)+ 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geom_point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(carat, price))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10989E-DFBF-CC46-9F38-4E7A0388E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89"/>
          <a:stretch/>
        </p:blipFill>
        <p:spPr>
          <a:xfrm>
            <a:off x="9166412" y="2819400"/>
            <a:ext cx="2438402" cy="1775814"/>
          </a:xfrm>
          <a:prstGeom prst="rect">
            <a:avLst/>
          </a:prstGeom>
        </p:spPr>
      </p:pic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73C1A15-110C-7346-9843-55BC7BD22A2F}"/>
              </a:ext>
            </a:extLst>
          </p:cNvPr>
          <p:cNvSpPr/>
          <p:nvPr/>
        </p:nvSpPr>
        <p:spPr>
          <a:xfrm rot="5400000" flipH="1" flipV="1">
            <a:off x="6771483" y="4642992"/>
            <a:ext cx="1544640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 </a:t>
            </a: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  <a:latin typeface="Courier" pitchFamily="2" charset="0"/>
                <a:cs typeface="Courier New" panose="02070309020205020404" pitchFamily="49" charset="0"/>
              </a:rPr>
              <a:t>eval = F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(diamonds)+ 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geom_point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(carat, price))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8407C6-1522-0348-AEE4-45D3A074C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07"/>
          <a:stretch/>
        </p:blipFill>
        <p:spPr>
          <a:xfrm>
            <a:off x="9144000" y="5095239"/>
            <a:ext cx="2438402" cy="365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DD8B97-A33A-5A49-AF63-5EF3B3CD098B}"/>
              </a:ext>
            </a:extLst>
          </p:cNvPr>
          <p:cNvSpPr txBox="1"/>
          <p:nvPr/>
        </p:nvSpPr>
        <p:spPr>
          <a:xfrm>
            <a:off x="7566214" y="7173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+ 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7B64C5-3C29-5C44-BDB7-B6273CCC826D}"/>
              </a:ext>
            </a:extLst>
          </p:cNvPr>
          <p:cNvSpPr txBox="1"/>
          <p:nvPr/>
        </p:nvSpPr>
        <p:spPr>
          <a:xfrm>
            <a:off x="7566214" y="247424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Only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1C1A8-9B11-AB4F-8C77-286B74718A09}"/>
              </a:ext>
            </a:extLst>
          </p:cNvPr>
          <p:cNvSpPr txBox="1"/>
          <p:nvPr/>
        </p:nvSpPr>
        <p:spPr>
          <a:xfrm>
            <a:off x="7566214" y="464236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Only</a:t>
            </a:r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5C919E57-BB54-E848-AC00-A727D7505CBE}"/>
              </a:ext>
            </a:extLst>
          </p:cNvPr>
          <p:cNvSpPr/>
          <p:nvPr/>
        </p:nvSpPr>
        <p:spPr>
          <a:xfrm rot="5400000" flipH="1" flipV="1">
            <a:off x="802484" y="4642992"/>
            <a:ext cx="1544640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```{r </a:t>
            </a: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  <a:latin typeface="Courier" pitchFamily="2" charset="0"/>
                <a:cs typeface="Courier New" panose="02070309020205020404" pitchFamily="49" charset="0"/>
              </a:rPr>
              <a:t>message = F, echo = F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tidyverse</a:t>
            </a:r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chemeClr val="tx2"/>
                </a:solidFill>
                <a:latin typeface="Courier" pitchFamily="2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5C2489-0171-BE46-AC92-F5A38D92BCE3}"/>
              </a:ext>
            </a:extLst>
          </p:cNvPr>
          <p:cNvSpPr txBox="1"/>
          <p:nvPr/>
        </p:nvSpPr>
        <p:spPr>
          <a:xfrm>
            <a:off x="329458" y="459521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messages, warnings, errors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C5D4AF-471C-6C46-9CFF-4CCAF708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8" y="1433269"/>
            <a:ext cx="5692958" cy="2426738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3133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E3AB-0BB4-6D4B-9AB7-9532233B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2" y="477839"/>
            <a:ext cx="4991098" cy="817561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Code Inline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F8E63-4637-CC43-A73C-19108A52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18</a:t>
            </a:fld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122DAB97-77AF-DB47-A896-286B38CA8BC9}"/>
              </a:ext>
            </a:extLst>
          </p:cNvPr>
          <p:cNvSpPr/>
          <p:nvPr/>
        </p:nvSpPr>
        <p:spPr>
          <a:xfrm rot="5400000" flipH="1" flipV="1">
            <a:off x="584202" y="1447800"/>
            <a:ext cx="2133601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There are `</a:t>
            </a:r>
            <a:r>
              <a:rPr lang="en-US" sz="1800" dirty="0" err="1">
                <a:solidFill>
                  <a:schemeClr val="tx2"/>
                </a:solidFill>
                <a:latin typeface="Courier" pitchFamily="2" charset="0"/>
              </a:rPr>
              <a:t>nrow</a:t>
            </a:r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(</a:t>
            </a:r>
            <a:r>
              <a:rPr lang="en-US" sz="1800" dirty="0" err="1">
                <a:solidFill>
                  <a:schemeClr val="tx2"/>
                </a:solidFill>
                <a:latin typeface="Courier" pitchFamily="2" charset="0"/>
              </a:rPr>
              <a:t>mtcars</a:t>
            </a:r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)` observations in our data &amp; `</a:t>
            </a:r>
            <a:r>
              <a:rPr lang="en-US" sz="1800" dirty="0" err="1">
                <a:solidFill>
                  <a:schemeClr val="tx2"/>
                </a:solidFill>
                <a:latin typeface="Courier" pitchFamily="2" charset="0"/>
              </a:rPr>
              <a:t>ncol</a:t>
            </a:r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(</a:t>
            </a:r>
            <a:r>
              <a:rPr lang="en-US" sz="1800" dirty="0" err="1">
                <a:solidFill>
                  <a:schemeClr val="tx2"/>
                </a:solidFill>
                <a:latin typeface="Courier" pitchFamily="2" charset="0"/>
              </a:rPr>
              <a:t>mtcars</a:t>
            </a:r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)` variables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82F19A77-BA88-8241-8482-639B3244A2FA}"/>
              </a:ext>
            </a:extLst>
          </p:cNvPr>
          <p:cNvSpPr/>
          <p:nvPr/>
        </p:nvSpPr>
        <p:spPr>
          <a:xfrm rot="5400000" flipH="1" flipV="1">
            <a:off x="3352801" y="1497719"/>
            <a:ext cx="2133601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There are 32 observations in our data &amp; and 11 variables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295A2BE6-244C-954A-B4EC-06330ABFF431}"/>
              </a:ext>
            </a:extLst>
          </p:cNvPr>
          <p:cNvSpPr/>
          <p:nvPr/>
        </p:nvSpPr>
        <p:spPr>
          <a:xfrm rot="5400000" flipH="1" flipV="1">
            <a:off x="584203" y="3886199"/>
            <a:ext cx="2133599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$A = \pi*r^{2}$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8AA5CC57-387F-DA44-9FF4-16F9FC6F9F3D}"/>
              </a:ext>
            </a:extLst>
          </p:cNvPr>
          <p:cNvSpPr/>
          <p:nvPr/>
        </p:nvSpPr>
        <p:spPr>
          <a:xfrm rot="5400000" flipH="1" flipV="1">
            <a:off x="3352802" y="3895059"/>
            <a:ext cx="2133599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 = </a:t>
            </a:r>
            <a:r>
              <a:rPr lang="el-GR" b="1" dirty="0">
                <a:solidFill>
                  <a:schemeClr val="tx2"/>
                </a:solidFill>
              </a:rPr>
              <a:t>π</a:t>
            </a:r>
            <a:r>
              <a:rPr lang="el-GR" dirty="0">
                <a:solidFill>
                  <a:schemeClr val="tx2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FCD9C589-2143-724D-B095-F55974B95C23}"/>
              </a:ext>
            </a:extLst>
          </p:cNvPr>
          <p:cNvSpPr/>
          <p:nvPr/>
        </p:nvSpPr>
        <p:spPr>
          <a:xfrm rot="5400000" flipH="1" flipV="1">
            <a:off x="6705602" y="1428905"/>
            <a:ext cx="2133599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``` {r message = F}</a:t>
            </a:r>
          </a:p>
          <a:p>
            <a:r>
              <a:rPr lang="en-US" sz="1400" dirty="0">
                <a:solidFill>
                  <a:schemeClr val="tx2"/>
                </a:solidFill>
              </a:rPr>
              <a:t>diamonds %&gt;%</a:t>
            </a:r>
          </a:p>
          <a:p>
            <a:r>
              <a:rPr lang="en-US" sz="1400" dirty="0">
                <a:solidFill>
                  <a:schemeClr val="tx2"/>
                </a:solidFill>
              </a:rPr>
              <a:t>  </a:t>
            </a:r>
            <a:r>
              <a:rPr lang="en-US" sz="1400" dirty="0" err="1">
                <a:solidFill>
                  <a:schemeClr val="tx2"/>
                </a:solidFill>
              </a:rPr>
              <a:t>group_by</a:t>
            </a:r>
            <a:r>
              <a:rPr lang="en-US" sz="1400" dirty="0">
                <a:solidFill>
                  <a:schemeClr val="tx2"/>
                </a:solidFill>
              </a:rPr>
              <a:t>(color) %&gt;%</a:t>
            </a:r>
          </a:p>
          <a:p>
            <a:r>
              <a:rPr lang="en-US" sz="1400" dirty="0">
                <a:solidFill>
                  <a:schemeClr val="tx2"/>
                </a:solidFill>
              </a:rPr>
              <a:t>  </a:t>
            </a:r>
            <a:r>
              <a:rPr lang="en-US" sz="1400" dirty="0" err="1">
                <a:solidFill>
                  <a:schemeClr val="tx2"/>
                </a:solidFill>
              </a:rPr>
              <a:t>summarise</a:t>
            </a:r>
            <a:r>
              <a:rPr lang="en-US" sz="1400" dirty="0">
                <a:solidFill>
                  <a:schemeClr val="tx2"/>
                </a:solidFill>
              </a:rPr>
              <a:t>(</a:t>
            </a:r>
            <a:r>
              <a:rPr lang="en-US" sz="1400" dirty="0" err="1">
                <a:solidFill>
                  <a:schemeClr val="tx2"/>
                </a:solidFill>
              </a:rPr>
              <a:t>ave</a:t>
            </a:r>
            <a:r>
              <a:rPr lang="en-US" sz="1400" dirty="0">
                <a:solidFill>
                  <a:schemeClr val="tx2"/>
                </a:solidFill>
              </a:rPr>
              <a:t> =</a:t>
            </a:r>
          </a:p>
          <a:p>
            <a:r>
              <a:rPr lang="en-US" sz="1400" dirty="0">
                <a:solidFill>
                  <a:schemeClr val="tx2"/>
                </a:solidFill>
              </a:rPr>
              <a:t>     mean(price)</a:t>
            </a:r>
          </a:p>
          <a:p>
            <a:r>
              <a:rPr lang="en-US" sz="1400" dirty="0">
                <a:solidFill>
                  <a:schemeClr val="tx2"/>
                </a:solidFill>
              </a:rPr>
              <a:t>```</a:t>
            </a: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7764A670-C047-DB49-9FB2-47B5137DB8AE}"/>
              </a:ext>
            </a:extLst>
          </p:cNvPr>
          <p:cNvSpPr/>
          <p:nvPr/>
        </p:nvSpPr>
        <p:spPr>
          <a:xfrm rot="5400000" flipH="1" flipV="1">
            <a:off x="9506689" y="1472632"/>
            <a:ext cx="2133599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3204C012-F0BB-E745-87BE-ED17F67BBCA4}"/>
              </a:ext>
            </a:extLst>
          </p:cNvPr>
          <p:cNvSpPr/>
          <p:nvPr/>
        </p:nvSpPr>
        <p:spPr>
          <a:xfrm rot="5400000" flipH="1" flipV="1">
            <a:off x="6731000" y="3865246"/>
            <a:ext cx="2133601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$$</a:t>
            </a:r>
          </a:p>
          <a:p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h_{ii} &gt; \frac{2(p+1)}{n}\\0.44 &gt; \frac{2(1+1)}{51}</a:t>
            </a:r>
          </a:p>
          <a:p>
            <a:r>
              <a:rPr lang="en-US" sz="1800" dirty="0">
                <a:solidFill>
                  <a:schemeClr val="tx2"/>
                </a:solidFill>
                <a:latin typeface="Courier" pitchFamily="2" charset="0"/>
              </a:rPr>
              <a:t>$$</a:t>
            </a:r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8D9EC06D-2E7B-6548-B7ED-975A436F2D5D}"/>
              </a:ext>
            </a:extLst>
          </p:cNvPr>
          <p:cNvSpPr/>
          <p:nvPr/>
        </p:nvSpPr>
        <p:spPr>
          <a:xfrm rot="5400000" flipH="1" flipV="1">
            <a:off x="9601202" y="3886199"/>
            <a:ext cx="2133599" cy="2438401"/>
          </a:xfrm>
          <a:prstGeom prst="foldedCorner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19A015-5576-094D-9BD1-0109E78989B0}"/>
              </a:ext>
            </a:extLst>
          </p:cNvPr>
          <p:cNvSpPr txBox="1">
            <a:spLocks/>
          </p:cNvSpPr>
          <p:nvPr/>
        </p:nvSpPr>
        <p:spPr>
          <a:xfrm>
            <a:off x="6553200" y="477839"/>
            <a:ext cx="4991098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Code Chunks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F90DC-3B6E-E34B-8E22-E2F121306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151" y="4466559"/>
            <a:ext cx="217170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4C48C8-B6A9-1547-A4A6-A70C3C62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1" y="1981200"/>
            <a:ext cx="2171700" cy="1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2B26-030D-FB4D-B404-E45CFD74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be aware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D492-00AB-3746-AF7E-79C80047C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Knitting can be finicky, previewing too – have patience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beautiful tables with </a:t>
            </a:r>
            <a:r>
              <a:rPr lang="en-US" b="1" dirty="0" err="1">
                <a:latin typeface="Courier" pitchFamily="2" charset="0"/>
              </a:rPr>
              <a:t>knitr</a:t>
            </a:r>
            <a:r>
              <a:rPr lang="en-US" b="1" dirty="0">
                <a:latin typeface="Courier" pitchFamily="2" charset="0"/>
              </a:rPr>
              <a:t>::</a:t>
            </a:r>
            <a:r>
              <a:rPr lang="en-US" b="1" dirty="0" err="1">
                <a:latin typeface="Courier" pitchFamily="2" charset="0"/>
              </a:rPr>
              <a:t>kable</a:t>
            </a:r>
            <a:endParaRPr lang="en-US" b="1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Caching can save you lots of time on re-knitting (e.g., loading in the data) by caching and using </a:t>
            </a:r>
            <a:r>
              <a:rPr lang="en-US" dirty="0" err="1"/>
              <a:t>depencies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``` {r} cache = T) ```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Global options to consider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Echo = F if report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Formatting comma in large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If in trouble, restart + run all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30C3-877D-A143-AD34-F465ABE31B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3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8345-7AC8-D349-BC7E-31D1D7D6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B244-624F-8E49-9362-56D2D49D7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day of in-person option for class, fully virtual remote after this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With virtual remote, please enable camera (if appropriate), speak up, ask questions, make comments, raise hands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Packsize</a:t>
            </a:r>
            <a:r>
              <a:rPr lang="en-US" dirty="0"/>
              <a:t> Practicum is a possibility, but the data is messy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Would a data ninja volunteer some time to organize it in lieu of a homework or two?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Grades should be up to date, let me know if you have any questions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I’ll be better about posting them in a timely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Thanks to those that have utilized office hours – this is rewarding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8B0DB-8E50-864B-B5CE-ED13CC3FD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0693-33DE-0144-8517-D7D6CEBA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23DE-DCFF-D047-A56A-9A7BE00A1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Author</a:t>
            </a:r>
          </a:p>
          <a:p>
            <a:r>
              <a:rPr lang="en-US" dirty="0"/>
              <a:t>Date (consider using a parameter </a:t>
            </a:r>
            <a:r>
              <a:rPr lang="en-US" b="1" dirty="0">
                <a:latin typeface="Courier" pitchFamily="2" charset="0"/>
              </a:rPr>
              <a:t>!r </a:t>
            </a:r>
            <a:r>
              <a:rPr lang="en-US" b="1" dirty="0" err="1">
                <a:latin typeface="Courier" pitchFamily="2" charset="0"/>
              </a:rPr>
              <a:t>lubridate</a:t>
            </a:r>
            <a:r>
              <a:rPr lang="en-US" b="1" dirty="0">
                <a:latin typeface="Courier" pitchFamily="2" charset="0"/>
              </a:rPr>
              <a:t>::</a:t>
            </a:r>
            <a:r>
              <a:rPr lang="en-US" b="1" dirty="0" err="1">
                <a:latin typeface="Courier" pitchFamily="2" charset="0"/>
              </a:rPr>
              <a:t>ymd</a:t>
            </a:r>
            <a:r>
              <a:rPr lang="en-US" b="1" dirty="0">
                <a:latin typeface="Courier" pitchFamily="2" charset="0"/>
              </a:rPr>
              <a:t>("2015-01-01")</a:t>
            </a:r>
            <a:r>
              <a:rPr lang="en-US" b="1" dirty="0"/>
              <a:t>)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4032A-8209-7F4A-B105-BD745A84E3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2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ABAB-6C8F-D248-A966-73429FA1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49" y="77690"/>
            <a:ext cx="11328829" cy="817561"/>
          </a:xfrm>
        </p:spPr>
        <p:txBody>
          <a:bodyPr/>
          <a:lstStyle/>
          <a:p>
            <a:r>
              <a:rPr lang="en-US" dirty="0"/>
              <a:t>Knitting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39F119-7FEC-D241-B813-EAC2719A2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6714" y="1295400"/>
            <a:ext cx="5594862" cy="46275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34CC2-51A1-5841-84C1-C487171E0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42CDB-98BE-1A4D-ACB0-1D39A8A7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4876800" cy="5149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9C785-524B-3D41-A9A1-AA0F28E35D02}"/>
              </a:ext>
            </a:extLst>
          </p:cNvPr>
          <p:cNvSpPr txBox="1"/>
          <p:nvPr/>
        </p:nvSpPr>
        <p:spPr>
          <a:xfrm>
            <a:off x="6178785" y="545192"/>
            <a:ext cx="512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Preview Mode in R Notebook</a:t>
            </a:r>
          </a:p>
          <a:p>
            <a:r>
              <a:rPr lang="en-US" sz="1200" dirty="0"/>
              <a:t>What was run is what you 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4FC44-A60F-EB45-9449-9F55F7F8B50E}"/>
              </a:ext>
            </a:extLst>
          </p:cNvPr>
          <p:cNvSpPr txBox="1"/>
          <p:nvPr/>
        </p:nvSpPr>
        <p:spPr>
          <a:xfrm>
            <a:off x="609600" y="545192"/>
            <a:ext cx="512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Knitted R Markdown File</a:t>
            </a:r>
          </a:p>
          <a:p>
            <a:r>
              <a:rPr lang="en-US" sz="1200" dirty="0"/>
              <a:t>Runs the full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A31F2C-81C4-804A-BD3F-A4F41A4A553D}"/>
              </a:ext>
            </a:extLst>
          </p:cNvPr>
          <p:cNvSpPr txBox="1"/>
          <p:nvPr/>
        </p:nvSpPr>
        <p:spPr>
          <a:xfrm>
            <a:off x="431649" y="6367934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Install </a:t>
            </a:r>
            <a:r>
              <a:rPr lang="en-US" b="1" dirty="0" err="1"/>
              <a:t>MacTex</a:t>
            </a:r>
            <a:r>
              <a:rPr lang="en-US" b="1" dirty="0"/>
              <a:t> for LaTeX if prompted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30624-5452-D544-AA12-97C50E6742E2}"/>
              </a:ext>
            </a:extLst>
          </p:cNvPr>
          <p:cNvSpPr txBox="1"/>
          <p:nvPr/>
        </p:nvSpPr>
        <p:spPr>
          <a:xfrm>
            <a:off x="6096000" y="5976904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Once you Knit you can’t go back to Preview... </a:t>
            </a:r>
            <a:r>
              <a:rPr lang="en-US" b="1" dirty="0" err="1"/>
              <a:t>sorta</a:t>
            </a:r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7EA1AF-C511-094D-9622-65DF59FE347B}"/>
              </a:ext>
            </a:extLst>
          </p:cNvPr>
          <p:cNvCxnSpPr>
            <a:cxnSpLocks/>
          </p:cNvCxnSpPr>
          <p:nvPr/>
        </p:nvCxnSpPr>
        <p:spPr>
          <a:xfrm flipH="1">
            <a:off x="11401238" y="750108"/>
            <a:ext cx="295462" cy="10703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C7772C-D83D-7D4C-AEC5-6F14B825DA4E}"/>
              </a:ext>
            </a:extLst>
          </p:cNvPr>
          <p:cNvCxnSpPr>
            <a:cxnSpLocks/>
          </p:cNvCxnSpPr>
          <p:nvPr/>
        </p:nvCxnSpPr>
        <p:spPr>
          <a:xfrm flipH="1">
            <a:off x="11571029" y="750108"/>
            <a:ext cx="125671" cy="21676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9CDA33-4777-DD49-B703-F2FF3D16B541}"/>
              </a:ext>
            </a:extLst>
          </p:cNvPr>
          <p:cNvSpPr txBox="1"/>
          <p:nvPr/>
        </p:nvSpPr>
        <p:spPr>
          <a:xfrm>
            <a:off x="11176664" y="231644"/>
            <a:ext cx="914400" cy="5232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Helpful toggles</a:t>
            </a:r>
          </a:p>
        </p:txBody>
      </p:sp>
    </p:spTree>
    <p:extLst>
      <p:ext uri="{BB962C8B-B14F-4D97-AF65-F5344CB8AC3E}">
        <p14:creationId xmlns:p14="http://schemas.microsoft.com/office/powerpoint/2010/main" val="299995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2E8E-FDDB-234C-8F83-8936FE8B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559A3-4846-C94C-AADE-DE1A38032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RServer</a:t>
            </a:r>
            <a:endParaRPr lang="en-US" sz="4000" dirty="0"/>
          </a:p>
          <a:p>
            <a:r>
              <a:rPr lang="en-US" sz="4000" dirty="0" err="1"/>
              <a:t>RPubs</a:t>
            </a:r>
            <a:endParaRPr lang="en-US" sz="4000" dirty="0"/>
          </a:p>
          <a:p>
            <a:r>
              <a:rPr lang="en-US" sz="4000" dirty="0"/>
              <a:t>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37485-BAC2-7E44-91A7-C82C1FD38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4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AEF2-15D8-8D4F-AE24-0CB9EFE6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also works in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CB5D5-62D9-AD40-9516-3C2112CD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40F5C-0C30-7E4C-815B-F1F3D00336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DF0B-2C1B-9E46-838B-925D2391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D2CFF-89EE-8348-9057-F9CD4A9A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E556D-053A-9C42-B341-303276A6C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08824-64D6-A243-AF81-8BE41F5A5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06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5219-EA3E-0545-A558-222B4DC5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 Markdown and 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533F3-0520-2340-B44F-84D0932B9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7449-C766-7548-A587-D05836953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B15A-41A3-3C40-91DB-4AE851F1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3EE6-9B84-6B44-9288-4A4C31459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LinkedIn and Blogs keep less than 7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examples keep less than 15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Images, graphs, gifs </a:t>
            </a:r>
            <a:r>
              <a:rPr lang="en-US" dirty="0" err="1"/>
              <a:t>etc</a:t>
            </a:r>
            <a:r>
              <a:rPr lang="en-US" dirty="0"/>
              <a:t> go a long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look 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takes a long time to write a good article/post – plan accordingly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88250-544F-C347-A784-08015BCD3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40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FBF-C3E8-7844-8887-4125850D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626400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D8EA-5434-E94E-9600-B741B7CD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4A63-5F1D-9F4A-B6FE-31B74566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stores are most likely to purchase drinks, refreshers, revivers and cookies?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Who is getting the </a:t>
            </a:r>
            <a:r>
              <a:rPr lang="en-US" sz="2400"/>
              <a:t>most tips?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41067-CD3B-BE48-9968-879143A23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F91FF-349D-964A-92C8-4EDEFE68A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9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3F6A-65D7-3C48-9DC3-E10FAB2A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401292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B5B2-422F-FF4F-B5C9-830FD41C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#1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C84A7-6C9D-8F4C-9A40-98F62E29B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8C911-71A7-C240-983E-5D24F59DD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https://observablehq.com/@aboutaaron/racial-demographic-dot-density-map</a:t>
            </a:r>
            <a:r>
              <a:rPr lang="en-US" dirty="0"/>
              <a:t>; also </a:t>
            </a:r>
            <a:r>
              <a:rPr lang="en-US" dirty="0" err="1"/>
              <a:t>WaPo</a:t>
            </a:r>
            <a:r>
              <a:rPr lang="en-US" dirty="0"/>
              <a:t> article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58CDE-1D02-B449-A582-42320C9A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6997"/>
            <a:ext cx="6060909" cy="6060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0B2B8-5F93-3743-9360-A6D54384840E}"/>
              </a:ext>
            </a:extLst>
          </p:cNvPr>
          <p:cNvSpPr txBox="1"/>
          <p:nvPr/>
        </p:nvSpPr>
        <p:spPr>
          <a:xfrm>
            <a:off x="3810000" y="136524"/>
            <a:ext cx="415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America is more diverse than ever – but still segregated</a:t>
            </a:r>
          </a:p>
        </p:txBody>
      </p:sp>
    </p:spTree>
    <p:extLst>
      <p:ext uri="{BB962C8B-B14F-4D97-AF65-F5344CB8AC3E}">
        <p14:creationId xmlns:p14="http://schemas.microsoft.com/office/powerpoint/2010/main" val="48529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F69F-DECD-A248-A8E1-158B589A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8F7BB-16D8-604D-80B7-942E0856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19204"/>
            <a:ext cx="11328829" cy="51308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Klingons and Romulans were once enemies but have now formed a government and live in a somewhat peaceful democracy.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society has three co-equal houses of government (</a:t>
            </a:r>
            <a:r>
              <a:rPr lang="en-US" b="1" dirty="0"/>
              <a:t>president</a:t>
            </a:r>
            <a:r>
              <a:rPr lang="en-US" dirty="0"/>
              <a:t>, </a:t>
            </a:r>
            <a:r>
              <a:rPr lang="en-US" b="1" dirty="0"/>
              <a:t>senate</a:t>
            </a:r>
            <a:r>
              <a:rPr lang="en-US" dirty="0"/>
              <a:t>, </a:t>
            </a:r>
            <a:r>
              <a:rPr lang="en-US" b="1" dirty="0"/>
              <a:t>congress</a:t>
            </a:r>
            <a:r>
              <a:rPr lang="en-US" dirty="0"/>
              <a:t>) each position is filled by either a </a:t>
            </a:r>
            <a:r>
              <a:rPr lang="en-US" b="1" dirty="0">
                <a:solidFill>
                  <a:srgbClr val="8F6529"/>
                </a:solidFill>
              </a:rPr>
              <a:t>Klingon (K) </a:t>
            </a:r>
            <a:r>
              <a:rPr lang="en-US" dirty="0"/>
              <a:t>or a </a:t>
            </a:r>
            <a:r>
              <a:rPr lang="en-US" b="1" dirty="0">
                <a:solidFill>
                  <a:srgbClr val="D5A66A"/>
                </a:solidFill>
              </a:rPr>
              <a:t>Romulan (R) </a:t>
            </a:r>
            <a:r>
              <a:rPr lang="en-US" dirty="0"/>
              <a:t>as determined by popular vote. Elections take place towards the end of the year and the term starts at the beginning of the following year.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Presidential Bodies</a:t>
            </a:r>
            <a:r>
              <a:rPr lang="en-US" dirty="0"/>
              <a:t> are elected every 4 years (e.g., 2298, 2302, 2306,...).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b="1" dirty="0"/>
              <a:t>Senators</a:t>
            </a:r>
            <a:r>
              <a:rPr lang="en-US" dirty="0"/>
              <a:t> and </a:t>
            </a:r>
            <a:r>
              <a:rPr lang="en-US" b="1" dirty="0"/>
              <a:t>Congressional Representatives </a:t>
            </a:r>
            <a:r>
              <a:rPr lang="en-US" dirty="0"/>
              <a:t>elections happen every 2 years (e.g., 2298, 2300, 2302,...). Although Senators and Congressional Representatives serve 6 and 2 year terms respectively, the open seats are staggered to maintain some continuity in the government.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laws require some cooperation between all 3 houses of government.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are either a </a:t>
            </a:r>
            <a:r>
              <a:rPr lang="en-US" b="1" dirty="0">
                <a:solidFill>
                  <a:srgbClr val="8F6529"/>
                </a:solidFill>
              </a:rPr>
              <a:t>Klingon (K) </a:t>
            </a:r>
            <a:r>
              <a:rPr lang="en-US" dirty="0"/>
              <a:t>or a </a:t>
            </a:r>
            <a:r>
              <a:rPr lang="en-US" b="1" dirty="0">
                <a:solidFill>
                  <a:srgbClr val="D5A66A"/>
                </a:solidFill>
              </a:rPr>
              <a:t>Romulan (R). </a:t>
            </a:r>
            <a:r>
              <a:rPr lang="en-US" dirty="0"/>
              <a:t>Use the data provided to write an op-ed styled article in </a:t>
            </a:r>
            <a:r>
              <a:rPr lang="en-US" dirty="0" err="1"/>
              <a:t>rmarkdown</a:t>
            </a:r>
            <a:r>
              <a:rPr lang="en-US" dirty="0"/>
              <a:t> (or </a:t>
            </a:r>
            <a:r>
              <a:rPr lang="en-US" dirty="0" err="1"/>
              <a:t>Jupyter</a:t>
            </a:r>
            <a:r>
              <a:rPr lang="en-US" dirty="0"/>
              <a:t> notebook), including your code, that convincingly demonstrate why your species is the best at governing the society.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fake news – you must use the actual data provided and sound statistical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which house is more relevant. Look at different time windows. Use different techniques (e.g., regression).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me an email with the URL with your article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0692-B705-4347-912B-C934260FF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15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3ECF-63B7-E443-953E-5FF8D6B1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Assignments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A67F12-BC63-1D44-B808-13CA45141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922658"/>
              </p:ext>
            </p:extLst>
          </p:nvPr>
        </p:nvGraphicFramePr>
        <p:xfrm>
          <a:off x="431800" y="1219200"/>
          <a:ext cx="1132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99536003"/>
                    </a:ext>
                  </a:extLst>
                </a:gridCol>
                <a:gridCol w="8255000">
                  <a:extLst>
                    <a:ext uri="{9D8B030D-6E8A-4147-A177-3AD203B41FA5}">
                      <a16:colId xmlns:a16="http://schemas.microsoft.com/office/drawing/2014/main" val="1176494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 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80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Klingon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9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Romulan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1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Klingon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1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Jenny 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Romulan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1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Kolby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Klingon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4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Kylee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Romulan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4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Klingon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Romulan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6256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F7561-9AF1-C440-8F9A-1511DA931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50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B909-207F-E243-88E4-0FB3B389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Alternative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32198-A1B4-924F-9E95-073AA7A40B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1A7ABD-A9B7-3042-A5EF-783334723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https://r4ds.had.co.nz/r-markdown.html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Listen to this fun podcast from NPR Marketplace: https://</a:t>
            </a:r>
            <a:r>
              <a:rPr lang="en-US" dirty="0" err="1"/>
              <a:t>qz.com</a:t>
            </a:r>
            <a:r>
              <a:rPr lang="en-US" dirty="0"/>
              <a:t>/496031/podcast-the-fine-art-of-making-data-into-sound/</a:t>
            </a:r>
          </a:p>
        </p:txBody>
      </p:sp>
    </p:spTree>
    <p:extLst>
      <p:ext uri="{BB962C8B-B14F-4D97-AF65-F5344CB8AC3E}">
        <p14:creationId xmlns:p14="http://schemas.microsoft.com/office/powerpoint/2010/main" val="343478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B5B2-422F-FF4F-B5C9-830FD41C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#2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C84A7-6C9D-8F4C-9A40-98F62E29B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8C911-71A7-C240-983E-5D24F59DD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ADU West Presentation; Author: Katie Larsen (</a:t>
            </a:r>
            <a:r>
              <a:rPr lang="en-US" dirty="0" err="1"/>
              <a:t>UofU</a:t>
            </a:r>
            <a:r>
              <a:rPr lang="en-US" dirty="0"/>
              <a:t> Undergrad)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BDEDE-F7B0-A349-899B-3C7E7A56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590550"/>
            <a:ext cx="10452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6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B5B2-422F-FF4F-B5C9-830FD41C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#1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C84A7-6C9D-8F4C-9A40-98F62E29B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8C911-71A7-C240-983E-5D24F59DD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51881" y="6532567"/>
            <a:ext cx="8448509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xjdp.aspi.org.au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1758F-EC2A-D54E-9133-458ED43F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73" y="-94680"/>
            <a:ext cx="12192000" cy="66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B5B2-422F-FF4F-B5C9-830FD41C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C84A7-6C9D-8F4C-9A40-98F62E29B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8C911-71A7-C240-983E-5D24F59DD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Kieran Healy, 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3AE90-0635-974E-8E1D-059A9F88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7" b="90801" l="10000" r="90000">
                        <a14:foregroundMark x1="22442" y1="18398" x2="22442" y2="18398"/>
                        <a14:foregroundMark x1="71047" y1="8605" x2="71047" y2="8605"/>
                        <a14:foregroundMark x1="62209" y1="90801" x2="62209" y2="908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55333" y="874700"/>
            <a:ext cx="2089282" cy="1637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744783-AFFE-4B45-AFB6-3979D1DEB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7" b="90801" l="10000" r="90000">
                        <a14:foregroundMark x1="22442" y1="18398" x2="22442" y2="18398"/>
                        <a14:foregroundMark x1="71047" y1="8605" x2="71047" y2="8605"/>
                        <a14:foregroundMark x1="62209" y1="90801" x2="62209" y2="908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1259" y="4492390"/>
            <a:ext cx="2089282" cy="1637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46D4F-37F3-A345-91E9-833DE5800CFB}"/>
              </a:ext>
            </a:extLst>
          </p:cNvPr>
          <p:cNvSpPr txBox="1"/>
          <p:nvPr/>
        </p:nvSpPr>
        <p:spPr>
          <a:xfrm>
            <a:off x="2365692" y="1169083"/>
            <a:ext cx="826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919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06118-42BA-1241-978A-A4A7704DB0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8BF4C-A1B0-1444-8E5D-86F46889A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940800" cy="365125"/>
          </a:xfrm>
        </p:spPr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www.linkedin.com</a:t>
            </a:r>
            <a:r>
              <a:rPr lang="en-US" dirty="0"/>
              <a:t>/posts/hrbrmstr_dear-fec-since-july-8-2020-the-trump-activity-6721497899487830017-n1mS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0CA4A-1ABF-0244-8752-04DB2156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0050"/>
            <a:ext cx="7010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35825-D1AB-344A-AB18-A5C6EB77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23" y="0"/>
            <a:ext cx="766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427A-33A7-EA47-86E5-BD290E4C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3DF48-46D5-1647-8439-D1C127FED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FE05D-EE62-E14E-B304-BD385C6D9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6520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E8E13485-39BB-6D44-A7B3-F8954A06E024}" vid="{C1617574-1BFE-0246-9F7B-D2AD90166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2_Office Theme</Template>
  <TotalTime>4345</TotalTime>
  <Words>1596</Words>
  <Application>Microsoft Macintosh PowerPoint</Application>
  <PresentationFormat>Widescreen</PresentationFormat>
  <Paragraphs>306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Courier</vt:lpstr>
      <vt:lpstr>Calibri</vt:lpstr>
      <vt:lpstr>Arial</vt:lpstr>
      <vt:lpstr>2_Office Theme</vt:lpstr>
      <vt:lpstr>Stat 495r – Presenting Data</vt:lpstr>
      <vt:lpstr>Announcements</vt:lpstr>
      <vt:lpstr>Data Viz #1</vt:lpstr>
      <vt:lpstr>Data Viz #2</vt:lpstr>
      <vt:lpstr>Data Viz #1</vt:lpstr>
      <vt:lpstr>Quote of the Week</vt:lpstr>
      <vt:lpstr>PowerPoint Presentation</vt:lpstr>
      <vt:lpstr>PowerPoint Presentation</vt:lpstr>
      <vt:lpstr>Homework 6</vt:lpstr>
      <vt:lpstr>PowerPoint Presentation</vt:lpstr>
      <vt:lpstr>R Markdown</vt:lpstr>
      <vt:lpstr>Why Document Style?</vt:lpstr>
      <vt:lpstr>Who reads R Markdown?</vt:lpstr>
      <vt:lpstr>Markdown Language</vt:lpstr>
      <vt:lpstr>Getting Started with RMarkdown</vt:lpstr>
      <vt:lpstr>Elements of an R Markdown</vt:lpstr>
      <vt:lpstr>Code Chunk Options</vt:lpstr>
      <vt:lpstr>Code Inline</vt:lpstr>
      <vt:lpstr>Things to be aware of</vt:lpstr>
      <vt:lpstr>YAML Header</vt:lpstr>
      <vt:lpstr>Knitting</vt:lpstr>
      <vt:lpstr>Publishing Documents</vt:lpstr>
      <vt:lpstr>R Shiny also works in R Markdown</vt:lpstr>
      <vt:lpstr>Dealing with Change</vt:lpstr>
      <vt:lpstr>Beyond R Markdown and R Notebooks</vt:lpstr>
      <vt:lpstr>Tips for Writing</vt:lpstr>
      <vt:lpstr>Activity</vt:lpstr>
      <vt:lpstr>Activity</vt:lpstr>
      <vt:lpstr>Homework</vt:lpstr>
      <vt:lpstr>Homework 1</vt:lpstr>
      <vt:lpstr>HW1 Assignments</vt:lpstr>
      <vt:lpstr>Reading Alternative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495r – Presenting Data</dc:title>
  <dc:creator>Microsoft Office User</dc:creator>
  <cp:lastModifiedBy>Microsoft Office User</cp:lastModifiedBy>
  <cp:revision>56</cp:revision>
  <dcterms:created xsi:type="dcterms:W3CDTF">2020-10-07T12:45:32Z</dcterms:created>
  <dcterms:modified xsi:type="dcterms:W3CDTF">2020-10-15T02:19:44Z</dcterms:modified>
</cp:coreProperties>
</file>